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58" r:id="rId3"/>
    <p:sldId id="266" r:id="rId4"/>
    <p:sldId id="260" r:id="rId5"/>
    <p:sldId id="262" r:id="rId6"/>
    <p:sldId id="263" r:id="rId7"/>
    <p:sldId id="261" r:id="rId8"/>
    <p:sldId id="264" r:id="rId9"/>
    <p:sldId id="259" r:id="rId10"/>
    <p:sldId id="265" r:id="rId11"/>
    <p:sldId id="257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29F37C-575E-4D7A-A627-F242168E2342}" type="datetimeFigureOut">
              <a:rPr lang="uk-UA" smtClean="0"/>
              <a:t>19.10.2018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33D174-7FBB-49D5-82BD-DF32375F7F1A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05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37C-575E-4D7A-A627-F242168E2342}" type="datetimeFigureOut">
              <a:rPr lang="uk-UA" smtClean="0"/>
              <a:t>19.10.2018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D174-7FBB-49D5-82BD-DF32375F7F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89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37C-575E-4D7A-A627-F242168E2342}" type="datetimeFigureOut">
              <a:rPr lang="uk-UA" smtClean="0"/>
              <a:t>19.10.2018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D174-7FBB-49D5-82BD-DF32375F7F1A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63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37C-575E-4D7A-A627-F242168E2342}" type="datetimeFigureOut">
              <a:rPr lang="uk-UA" smtClean="0"/>
              <a:t>19.10.2018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D174-7FBB-49D5-82BD-DF32375F7F1A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100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37C-575E-4D7A-A627-F242168E2342}" type="datetimeFigureOut">
              <a:rPr lang="uk-UA" smtClean="0"/>
              <a:t>19.10.2018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D174-7FBB-49D5-82BD-DF32375F7F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78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37C-575E-4D7A-A627-F242168E2342}" type="datetimeFigureOut">
              <a:rPr lang="uk-UA" smtClean="0"/>
              <a:t>19.10.2018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D174-7FBB-49D5-82BD-DF32375F7F1A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626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37C-575E-4D7A-A627-F242168E2342}" type="datetimeFigureOut">
              <a:rPr lang="uk-UA" smtClean="0"/>
              <a:t>19.10.2018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D174-7FBB-49D5-82BD-DF32375F7F1A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466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37C-575E-4D7A-A627-F242168E2342}" type="datetimeFigureOut">
              <a:rPr lang="uk-UA" smtClean="0"/>
              <a:t>19.10.2018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D174-7FBB-49D5-82BD-DF32375F7F1A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939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37C-575E-4D7A-A627-F242168E2342}" type="datetimeFigureOut">
              <a:rPr lang="uk-UA" smtClean="0"/>
              <a:t>19.10.2018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D174-7FBB-49D5-82BD-DF32375F7F1A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6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37C-575E-4D7A-A627-F242168E2342}" type="datetimeFigureOut">
              <a:rPr lang="uk-UA" smtClean="0"/>
              <a:t>19.10.2018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D174-7FBB-49D5-82BD-DF32375F7F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664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37C-575E-4D7A-A627-F242168E2342}" type="datetimeFigureOut">
              <a:rPr lang="uk-UA" smtClean="0"/>
              <a:t>19.10.2018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D174-7FBB-49D5-82BD-DF32375F7F1A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33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37C-575E-4D7A-A627-F242168E2342}" type="datetimeFigureOut">
              <a:rPr lang="uk-UA" smtClean="0"/>
              <a:t>19.10.2018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D174-7FBB-49D5-82BD-DF32375F7F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822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37C-575E-4D7A-A627-F242168E2342}" type="datetimeFigureOut">
              <a:rPr lang="uk-UA" smtClean="0"/>
              <a:t>19.10.2018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D174-7FBB-49D5-82BD-DF32375F7F1A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05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37C-575E-4D7A-A627-F242168E2342}" type="datetimeFigureOut">
              <a:rPr lang="uk-UA" smtClean="0"/>
              <a:t>19.10.2018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D174-7FBB-49D5-82BD-DF32375F7F1A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01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37C-575E-4D7A-A627-F242168E2342}" type="datetimeFigureOut">
              <a:rPr lang="uk-UA" smtClean="0"/>
              <a:t>19.10.2018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D174-7FBB-49D5-82BD-DF32375F7F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348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37C-575E-4D7A-A627-F242168E2342}" type="datetimeFigureOut">
              <a:rPr lang="uk-UA" smtClean="0"/>
              <a:t>19.10.2018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D174-7FBB-49D5-82BD-DF32375F7F1A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1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F37C-575E-4D7A-A627-F242168E2342}" type="datetimeFigureOut">
              <a:rPr lang="uk-UA" smtClean="0"/>
              <a:t>19.10.2018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D174-7FBB-49D5-82BD-DF32375F7F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29F37C-575E-4D7A-A627-F242168E2342}" type="datetimeFigureOut">
              <a:rPr lang="uk-UA" smtClean="0"/>
              <a:t>19.10.2018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33D174-7FBB-49D5-82BD-DF32375F7F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590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еколог</a:t>
            </a:r>
            <a:r>
              <a:rPr lang="uk-UA" dirty="0" err="1" smtClean="0"/>
              <a:t>ічного</a:t>
            </a:r>
            <a:r>
              <a:rPr lang="uk-UA" dirty="0" smtClean="0"/>
              <a:t> аудиту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н</a:t>
            </a:r>
            <a:r>
              <a:rPr lang="uk-UA" dirty="0" smtClean="0"/>
              <a:t>а ПП «СІГМА»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16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uk-UA" sz="3600" b="1" cap="all" dirty="0"/>
              <a:t> </a:t>
            </a:r>
            <a:r>
              <a:rPr lang="uk-UA" sz="3600" b="1" dirty="0"/>
              <a:t/>
            </a:r>
            <a:br>
              <a:rPr lang="uk-UA" sz="3600" b="1" dirty="0"/>
            </a:br>
            <a:r>
              <a:rPr lang="uk-UA" sz="3600" dirty="0" smtClean="0"/>
              <a:t>ВПРОВАДЖЕННЯ </a:t>
            </a:r>
            <a:r>
              <a:rPr lang="uk-UA" sz="3600" cap="all" dirty="0" smtClean="0"/>
              <a:t>ПРИРОДООХОРОННОЇ ПРОГРАМИ НА </a:t>
            </a:r>
            <a:r>
              <a:rPr lang="uk-UA" sz="3600" cap="all" dirty="0" err="1" smtClean="0"/>
              <a:t>пп</a:t>
            </a:r>
            <a:r>
              <a:rPr lang="uk-UA" sz="3600" cap="all" dirty="0" smtClean="0"/>
              <a:t> «СІГМА» 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локальних</a:t>
            </a:r>
            <a:r>
              <a:rPr lang="ru-RU" dirty="0" smtClean="0"/>
              <a:t> </a:t>
            </a:r>
            <a:r>
              <a:rPr lang="ru-RU" dirty="0" err="1" smtClean="0"/>
              <a:t>очисних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стоків</a:t>
            </a:r>
            <a:r>
              <a:rPr lang="ru-RU" dirty="0"/>
              <a:t> ферми, з </a:t>
            </a:r>
            <a:r>
              <a:rPr lang="ru-RU" dirty="0" err="1"/>
              <a:t>майданчиком</a:t>
            </a:r>
            <a:r>
              <a:rPr lang="ru-RU" dirty="0"/>
              <a:t> </a:t>
            </a:r>
            <a:r>
              <a:rPr lang="ru-RU" dirty="0" err="1"/>
              <a:t>компостування</a:t>
            </a:r>
            <a:r>
              <a:rPr lang="ru-RU" dirty="0"/>
              <a:t> </a:t>
            </a:r>
            <a:r>
              <a:rPr lang="ru-RU" dirty="0" smtClean="0"/>
              <a:t>осаду</a:t>
            </a:r>
          </a:p>
          <a:p>
            <a:r>
              <a:rPr lang="ru-RU" dirty="0" smtClean="0"/>
              <a:t>Проведена </a:t>
            </a:r>
            <a:r>
              <a:rPr lang="ru-RU" dirty="0" err="1" smtClean="0"/>
              <a:t>реконструкції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 smtClean="0"/>
              <a:t>будівництва</a:t>
            </a:r>
            <a:r>
              <a:rPr lang="ru-RU" dirty="0" smtClean="0"/>
              <a:t>)  </a:t>
            </a:r>
            <a:r>
              <a:rPr lang="ru-RU" dirty="0" err="1"/>
              <a:t>каналізації</a:t>
            </a:r>
            <a:r>
              <a:rPr lang="ru-RU" dirty="0"/>
              <a:t> </a:t>
            </a:r>
            <a:r>
              <a:rPr lang="ru-RU" dirty="0" err="1"/>
              <a:t>свинокомплексу</a:t>
            </a:r>
            <a:r>
              <a:rPr lang="ru-RU" dirty="0"/>
              <a:t> з </a:t>
            </a:r>
            <a:r>
              <a:rPr lang="ru-RU" dirty="0" err="1"/>
              <a:t>переведенням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</a:t>
            </a:r>
            <a:r>
              <a:rPr lang="ru-RU" dirty="0" err="1"/>
              <a:t>закритий</a:t>
            </a:r>
            <a:r>
              <a:rPr lang="ru-RU" dirty="0"/>
              <a:t> </a:t>
            </a:r>
            <a:r>
              <a:rPr lang="ru-RU" dirty="0" smtClean="0"/>
              <a:t>тип</a:t>
            </a:r>
          </a:p>
          <a:p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 smtClean="0"/>
              <a:t>гноївки</a:t>
            </a:r>
            <a:endParaRPr lang="ru-RU" dirty="0" smtClean="0"/>
          </a:p>
          <a:p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 err="1" smtClean="0"/>
              <a:t>фільтрів</a:t>
            </a:r>
            <a:r>
              <a:rPr lang="ru-RU" dirty="0" smtClean="0"/>
              <a:t> для </a:t>
            </a:r>
            <a:r>
              <a:rPr lang="ru-RU" dirty="0"/>
              <a:t>очистки </a:t>
            </a:r>
            <a:r>
              <a:rPr lang="ru-RU" dirty="0" err="1"/>
              <a:t>викидів</a:t>
            </a:r>
            <a:r>
              <a:rPr lang="ru-RU" dirty="0"/>
              <a:t> з </a:t>
            </a:r>
            <a:r>
              <a:rPr lang="ru-RU" dirty="0" err="1"/>
              <a:t>приміщень</a:t>
            </a:r>
            <a:r>
              <a:rPr lang="ru-RU" dirty="0"/>
              <a:t> свиноферм</a:t>
            </a:r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4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ОРГАНІЗАЦІЯ </a:t>
            </a:r>
            <a:r>
              <a:rPr lang="ru-RU" dirty="0" smtClean="0"/>
              <a:t>ПРИРОДООХОРОННОЇ ДІЯЛЬНОСТІ НА ПП </a:t>
            </a:r>
            <a:r>
              <a:rPr lang="ru-RU" dirty="0"/>
              <a:t>«СІГМА</a:t>
            </a:r>
            <a:r>
              <a:rPr lang="ru-RU" dirty="0" smtClean="0"/>
              <a:t>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err="1" smtClean="0"/>
              <a:t>Рекомендації</a:t>
            </a:r>
            <a:r>
              <a:rPr lang="ru-RU" sz="1600" dirty="0" smtClean="0"/>
              <a:t>:</a:t>
            </a:r>
            <a:endParaRPr lang="ru-RU" sz="1600" dirty="0"/>
          </a:p>
          <a:p>
            <a:r>
              <a:rPr lang="ru-RU" sz="1600" dirty="0" smtClean="0"/>
              <a:t>Ввести </a:t>
            </a:r>
            <a:r>
              <a:rPr lang="ru-RU" sz="1600" dirty="0"/>
              <a:t>в </a:t>
            </a:r>
            <a:r>
              <a:rPr lang="ru-RU" sz="1600" dirty="0" err="1"/>
              <a:t>штатний</a:t>
            </a:r>
            <a:r>
              <a:rPr lang="ru-RU" sz="1600" dirty="0"/>
              <a:t> </a:t>
            </a:r>
            <a:r>
              <a:rPr lang="ru-RU" sz="1600" dirty="0" err="1"/>
              <a:t>розклад</a:t>
            </a:r>
            <a:r>
              <a:rPr lang="ru-RU" sz="1600" dirty="0"/>
              <a:t> </a:t>
            </a:r>
            <a:r>
              <a:rPr lang="ru-RU" sz="1600" dirty="0" err="1"/>
              <a:t>підприємства</a:t>
            </a:r>
            <a:r>
              <a:rPr lang="ru-RU" sz="1600" dirty="0"/>
              <a:t> посаду головного </a:t>
            </a:r>
            <a:r>
              <a:rPr lang="ru-RU" sz="1600" dirty="0" err="1"/>
              <a:t>еколога</a:t>
            </a:r>
            <a:r>
              <a:rPr lang="ru-RU" sz="1600" dirty="0"/>
              <a:t>.</a:t>
            </a:r>
          </a:p>
          <a:p>
            <a:r>
              <a:rPr lang="ru-RU" sz="1600" dirty="0" err="1" smtClean="0"/>
              <a:t>Розробити</a:t>
            </a:r>
            <a:r>
              <a:rPr lang="ru-RU" sz="1600" dirty="0" smtClean="0"/>
              <a:t> </a:t>
            </a:r>
            <a:r>
              <a:rPr lang="ru-RU" sz="1600" dirty="0" err="1"/>
              <a:t>посадові</a:t>
            </a:r>
            <a:r>
              <a:rPr lang="ru-RU" sz="1600" dirty="0"/>
              <a:t> </a:t>
            </a:r>
            <a:r>
              <a:rPr lang="ru-RU" sz="1600" dirty="0" err="1"/>
              <a:t>інструкції</a:t>
            </a:r>
            <a:r>
              <a:rPr lang="ru-RU" sz="1600" dirty="0"/>
              <a:t> з охорони </a:t>
            </a:r>
            <a:r>
              <a:rPr lang="ru-RU" sz="1600" dirty="0" err="1"/>
              <a:t>навколишнього</a:t>
            </a:r>
            <a:r>
              <a:rPr lang="ru-RU" sz="1600" dirty="0"/>
              <a:t> </a:t>
            </a:r>
            <a:r>
              <a:rPr lang="ru-RU" sz="1600" dirty="0" err="1"/>
              <a:t>середовища</a:t>
            </a:r>
            <a:r>
              <a:rPr lang="ru-RU" sz="1600" dirty="0"/>
              <a:t> для особи з охорони </a:t>
            </a:r>
            <a:r>
              <a:rPr lang="ru-RU" sz="1600" dirty="0" err="1"/>
              <a:t>навколишнього</a:t>
            </a:r>
            <a:r>
              <a:rPr lang="ru-RU" sz="1600" dirty="0"/>
              <a:t> </a:t>
            </a:r>
            <a:r>
              <a:rPr lang="ru-RU" sz="1600" dirty="0" err="1"/>
              <a:t>середовища</a:t>
            </a:r>
            <a:r>
              <a:rPr lang="ru-RU" sz="1600" dirty="0"/>
              <a:t>, </a:t>
            </a:r>
            <a:r>
              <a:rPr lang="ru-RU" sz="1600" dirty="0" err="1"/>
              <a:t>начальників</a:t>
            </a:r>
            <a:r>
              <a:rPr lang="ru-RU" sz="1600" dirty="0"/>
              <a:t> </a:t>
            </a:r>
            <a:r>
              <a:rPr lang="ru-RU" sz="1600" dirty="0" err="1"/>
              <a:t>ділянок</a:t>
            </a:r>
            <a:r>
              <a:rPr lang="ru-RU" sz="1600" dirty="0"/>
              <a:t>, </a:t>
            </a:r>
            <a:r>
              <a:rPr lang="ru-RU" sz="1600" dirty="0" err="1"/>
              <a:t>майстрів</a:t>
            </a:r>
            <a:r>
              <a:rPr lang="ru-RU" sz="1600" dirty="0"/>
              <a:t>, </a:t>
            </a:r>
            <a:r>
              <a:rPr lang="ru-RU" sz="1600" dirty="0" err="1"/>
              <a:t>бригадирів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.</a:t>
            </a:r>
          </a:p>
          <a:p>
            <a:r>
              <a:rPr lang="ru-RU" sz="1600" dirty="0" err="1" smtClean="0"/>
              <a:t>Розробити</a:t>
            </a:r>
            <a:r>
              <a:rPr lang="ru-RU" sz="1600" dirty="0" smtClean="0"/>
              <a:t> </a:t>
            </a:r>
            <a:r>
              <a:rPr lang="ru-RU" sz="1600" dirty="0" err="1"/>
              <a:t>структурну</a:t>
            </a:r>
            <a:r>
              <a:rPr lang="ru-RU" sz="1600" dirty="0"/>
              <a:t> схему </a:t>
            </a:r>
            <a:r>
              <a:rPr lang="ru-RU" sz="1600" dirty="0" err="1"/>
              <a:t>управління</a:t>
            </a:r>
            <a:r>
              <a:rPr lang="ru-RU" sz="1600" dirty="0"/>
              <a:t> </a:t>
            </a:r>
            <a:r>
              <a:rPr lang="ru-RU" sz="1600" dirty="0" err="1"/>
              <a:t>охороною</a:t>
            </a:r>
            <a:r>
              <a:rPr lang="ru-RU" sz="1600" dirty="0"/>
              <a:t> </a:t>
            </a:r>
            <a:r>
              <a:rPr lang="ru-RU" sz="1600" dirty="0" err="1"/>
              <a:t>навколишнього</a:t>
            </a:r>
            <a:r>
              <a:rPr lang="ru-RU" sz="1600" dirty="0"/>
              <a:t> </a:t>
            </a:r>
            <a:r>
              <a:rPr lang="ru-RU" sz="1600" dirty="0" err="1"/>
              <a:t>середовища</a:t>
            </a:r>
            <a:r>
              <a:rPr lang="ru-RU" sz="1600" dirty="0"/>
              <a:t>.</a:t>
            </a:r>
          </a:p>
          <a:p>
            <a:r>
              <a:rPr lang="ru-RU" sz="1600" dirty="0" smtClean="0"/>
              <a:t>Кожного </a:t>
            </a:r>
            <a:r>
              <a:rPr lang="ru-RU" sz="1600" dirty="0"/>
              <a:t>року </a:t>
            </a:r>
            <a:r>
              <a:rPr lang="ru-RU" sz="1600" dirty="0" err="1"/>
              <a:t>розробляти</a:t>
            </a:r>
            <a:r>
              <a:rPr lang="ru-RU" sz="1600" dirty="0"/>
              <a:t> </a:t>
            </a:r>
            <a:r>
              <a:rPr lang="ru-RU" sz="1600" dirty="0" err="1"/>
              <a:t>плани</a:t>
            </a:r>
            <a:r>
              <a:rPr lang="ru-RU" sz="1600" dirty="0"/>
              <a:t> </a:t>
            </a:r>
            <a:r>
              <a:rPr lang="ru-RU" sz="1600" dirty="0" err="1"/>
              <a:t>заходів</a:t>
            </a:r>
            <a:r>
              <a:rPr lang="ru-RU" sz="1600" dirty="0"/>
              <a:t> з охорони </a:t>
            </a:r>
            <a:r>
              <a:rPr lang="ru-RU" sz="1600" dirty="0" err="1"/>
              <a:t>навколишнього</a:t>
            </a:r>
            <a:r>
              <a:rPr lang="ru-RU" sz="1600" dirty="0"/>
              <a:t> природного </a:t>
            </a:r>
            <a:r>
              <a:rPr lang="ru-RU" sz="1600" dirty="0" err="1"/>
              <a:t>середовища</a:t>
            </a:r>
            <a:r>
              <a:rPr lang="ru-RU" sz="1600" dirty="0"/>
              <a:t> та </a:t>
            </a:r>
            <a:r>
              <a:rPr lang="ru-RU" sz="1600" dirty="0" err="1"/>
              <a:t>кожен</a:t>
            </a:r>
            <a:r>
              <a:rPr lang="ru-RU" sz="1600" dirty="0"/>
              <a:t> квартал </a:t>
            </a:r>
            <a:r>
              <a:rPr lang="ru-RU" sz="1600" dirty="0" err="1"/>
              <a:t>підводити</a:t>
            </a:r>
            <a:r>
              <a:rPr lang="ru-RU" sz="1600" dirty="0"/>
              <a:t> </a:t>
            </a:r>
            <a:r>
              <a:rPr lang="ru-RU" sz="1600" dirty="0" err="1"/>
              <a:t>підсумки</a:t>
            </a:r>
            <a:r>
              <a:rPr lang="ru-RU" sz="1600" dirty="0"/>
              <a:t> </a:t>
            </a:r>
            <a:r>
              <a:rPr lang="ru-RU" sz="1600" dirty="0" err="1"/>
              <a:t>виконаних</a:t>
            </a:r>
            <a:r>
              <a:rPr lang="ru-RU" sz="1600" dirty="0"/>
              <a:t> </a:t>
            </a:r>
            <a:r>
              <a:rPr lang="ru-RU" sz="1600" dirty="0" err="1"/>
              <a:t>заходів</a:t>
            </a:r>
            <a:r>
              <a:rPr lang="ru-RU" sz="1600" dirty="0"/>
              <a:t>, </a:t>
            </a:r>
            <a:r>
              <a:rPr lang="ru-RU" sz="1600" dirty="0" err="1"/>
              <a:t>визначати</a:t>
            </a:r>
            <a:r>
              <a:rPr lang="ru-RU" sz="1600" dirty="0"/>
              <a:t> </a:t>
            </a:r>
            <a:r>
              <a:rPr lang="ru-RU" sz="1600" dirty="0" err="1"/>
              <a:t>доцільність</a:t>
            </a:r>
            <a:r>
              <a:rPr lang="ru-RU" sz="1600" dirty="0"/>
              <a:t>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заходів</a:t>
            </a:r>
            <a:r>
              <a:rPr lang="ru-RU" sz="1600" dirty="0"/>
              <a:t>, </a:t>
            </a:r>
            <a:r>
              <a:rPr lang="ru-RU" sz="1600" dirty="0" err="1"/>
              <a:t>з’ясовувати</a:t>
            </a:r>
            <a:r>
              <a:rPr lang="ru-RU" sz="1600" dirty="0"/>
              <a:t> процент </a:t>
            </a:r>
            <a:r>
              <a:rPr lang="ru-RU" sz="1600" dirty="0" err="1"/>
              <a:t>виконаних</a:t>
            </a:r>
            <a:r>
              <a:rPr lang="ru-RU" sz="1600" dirty="0"/>
              <a:t> </a:t>
            </a:r>
            <a:r>
              <a:rPr lang="ru-RU" sz="1600" dirty="0" err="1"/>
              <a:t>робіт</a:t>
            </a:r>
            <a:r>
              <a:rPr lang="ru-RU" sz="1600" dirty="0"/>
              <a:t> та </a:t>
            </a:r>
            <a:r>
              <a:rPr lang="ru-RU" sz="1600" dirty="0" err="1"/>
              <a:t>коригувати</a:t>
            </a:r>
            <a:r>
              <a:rPr lang="ru-RU" sz="1600" dirty="0"/>
              <a:t> </a:t>
            </a:r>
            <a:r>
              <a:rPr lang="ru-RU" sz="1600" dirty="0" err="1"/>
              <a:t>виконання</a:t>
            </a:r>
            <a:r>
              <a:rPr lang="ru-RU" sz="1600" dirty="0"/>
              <a:t> </a:t>
            </a:r>
            <a:r>
              <a:rPr lang="ru-RU" sz="1600" dirty="0" err="1"/>
              <a:t>заходів</a:t>
            </a:r>
            <a:r>
              <a:rPr lang="ru-RU" sz="1600" dirty="0"/>
              <a:t> </a:t>
            </a:r>
            <a:r>
              <a:rPr lang="ru-RU" sz="1600" dirty="0" err="1"/>
              <a:t>наступного</a:t>
            </a:r>
            <a:r>
              <a:rPr lang="ru-RU" sz="1600" dirty="0"/>
              <a:t> кварталу.</a:t>
            </a:r>
          </a:p>
          <a:p>
            <a:r>
              <a:rPr lang="ru-RU" sz="1600" dirty="0" smtClean="0"/>
              <a:t>В </a:t>
            </a:r>
            <a:r>
              <a:rPr lang="ru-RU" sz="1600" dirty="0" err="1"/>
              <a:t>річних</a:t>
            </a:r>
            <a:r>
              <a:rPr lang="ru-RU" sz="1600" dirty="0"/>
              <a:t> планах </a:t>
            </a:r>
            <a:r>
              <a:rPr lang="ru-RU" sz="1600" dirty="0" err="1"/>
              <a:t>природоохоронних</a:t>
            </a:r>
            <a:r>
              <a:rPr lang="ru-RU" sz="1600" dirty="0"/>
              <a:t> </a:t>
            </a:r>
            <a:r>
              <a:rPr lang="ru-RU" sz="1600" dirty="0" err="1"/>
              <a:t>заходів</a:t>
            </a:r>
            <a:r>
              <a:rPr lang="ru-RU" sz="1600" dirty="0"/>
              <a:t> </a:t>
            </a:r>
            <a:r>
              <a:rPr lang="ru-RU" sz="1600" dirty="0" err="1"/>
              <a:t>обов’язково</a:t>
            </a:r>
            <a:r>
              <a:rPr lang="ru-RU" sz="1600" dirty="0"/>
              <a:t> </a:t>
            </a:r>
            <a:r>
              <a:rPr lang="ru-RU" sz="1600" dirty="0" err="1"/>
              <a:t>вказувати</a:t>
            </a:r>
            <a:r>
              <a:rPr lang="ru-RU" sz="1600" dirty="0"/>
              <a:t> </a:t>
            </a:r>
            <a:r>
              <a:rPr lang="ru-RU" sz="1600" dirty="0" err="1"/>
              <a:t>термін</a:t>
            </a:r>
            <a:r>
              <a:rPr lang="ru-RU" sz="1600" dirty="0"/>
              <a:t> </a:t>
            </a:r>
            <a:r>
              <a:rPr lang="ru-RU" sz="1600" dirty="0" err="1"/>
              <a:t>виконання</a:t>
            </a:r>
            <a:r>
              <a:rPr lang="ru-RU" sz="1600" dirty="0"/>
              <a:t> кожного заходу, </a:t>
            </a:r>
            <a:r>
              <a:rPr lang="ru-RU" sz="1600" dirty="0" err="1"/>
              <a:t>об’єм</a:t>
            </a:r>
            <a:r>
              <a:rPr lang="ru-RU" sz="1600" dirty="0"/>
              <a:t> </a:t>
            </a:r>
            <a:r>
              <a:rPr lang="ru-RU" sz="1600" dirty="0" err="1"/>
              <a:t>фінансування</a:t>
            </a:r>
            <a:r>
              <a:rPr lang="ru-RU" sz="1600" dirty="0"/>
              <a:t> та </a:t>
            </a:r>
            <a:r>
              <a:rPr lang="ru-RU" sz="1600" dirty="0" err="1"/>
              <a:t>відповідального</a:t>
            </a:r>
            <a:r>
              <a:rPr lang="ru-RU" sz="1600" dirty="0"/>
              <a:t> за </a:t>
            </a:r>
            <a:r>
              <a:rPr lang="ru-RU" sz="1600" dirty="0" err="1"/>
              <a:t>виконання</a:t>
            </a:r>
            <a:r>
              <a:rPr lang="ru-RU" sz="1600" dirty="0"/>
              <a:t> кожного заходу. </a:t>
            </a:r>
            <a:endParaRPr lang="ru-RU" sz="1600" dirty="0" smtClean="0"/>
          </a:p>
          <a:p>
            <a:r>
              <a:rPr lang="ru-RU" sz="1600" dirty="0"/>
              <a:t>У </a:t>
            </a:r>
            <a:r>
              <a:rPr lang="ru-RU" sz="1600" dirty="0" err="1"/>
              <a:t>кінці</a:t>
            </a:r>
            <a:r>
              <a:rPr lang="ru-RU" sz="1600" dirty="0"/>
              <a:t> кожного троку </a:t>
            </a:r>
            <a:r>
              <a:rPr lang="ru-RU" sz="1600" dirty="0" err="1"/>
              <a:t>заслуховувати</a:t>
            </a:r>
            <a:r>
              <a:rPr lang="ru-RU" sz="1600" dirty="0"/>
              <a:t> </a:t>
            </a:r>
            <a:r>
              <a:rPr lang="ru-RU" sz="1600" dirty="0" err="1"/>
              <a:t>звіт</a:t>
            </a:r>
            <a:r>
              <a:rPr lang="ru-RU" sz="1600" dirty="0"/>
              <a:t> головного </a:t>
            </a:r>
            <a:r>
              <a:rPr lang="ru-RU" sz="1600" dirty="0" err="1"/>
              <a:t>еколога</a:t>
            </a:r>
            <a:r>
              <a:rPr lang="ru-RU" sz="1600" dirty="0"/>
              <a:t> з </a:t>
            </a:r>
            <a:r>
              <a:rPr lang="ru-RU" sz="1600" dirty="0" err="1"/>
              <a:t>виконання</a:t>
            </a:r>
            <a:r>
              <a:rPr lang="ru-RU" sz="1600" dirty="0"/>
              <a:t> </a:t>
            </a:r>
            <a:r>
              <a:rPr lang="ru-RU" sz="1600" dirty="0" err="1"/>
              <a:t>річних</a:t>
            </a:r>
            <a:r>
              <a:rPr lang="ru-RU" sz="1600" dirty="0"/>
              <a:t> </a:t>
            </a:r>
            <a:r>
              <a:rPr lang="ru-RU" sz="1600" dirty="0" err="1"/>
              <a:t>планів</a:t>
            </a:r>
            <a:r>
              <a:rPr lang="ru-RU" sz="1600" dirty="0"/>
              <a:t> з охорони </a:t>
            </a:r>
            <a:r>
              <a:rPr lang="ru-RU" sz="1600" dirty="0" err="1"/>
              <a:t>навколишнього</a:t>
            </a:r>
            <a:r>
              <a:rPr lang="ru-RU" sz="1600" dirty="0"/>
              <a:t>  </a:t>
            </a:r>
            <a:r>
              <a:rPr lang="ru-RU" sz="1600" dirty="0" err="1"/>
              <a:t>середовища</a:t>
            </a:r>
            <a:r>
              <a:rPr lang="ru-RU" sz="1600" dirty="0"/>
              <a:t> та </a:t>
            </a:r>
            <a:r>
              <a:rPr lang="ru-RU" sz="1600" dirty="0" err="1"/>
              <a:t>розглядати</a:t>
            </a:r>
            <a:r>
              <a:rPr lang="ru-RU" sz="1600" dirty="0"/>
              <a:t>  </a:t>
            </a:r>
            <a:r>
              <a:rPr lang="ru-RU" sz="1600" dirty="0" err="1"/>
              <a:t>нові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на </a:t>
            </a:r>
            <a:r>
              <a:rPr lang="ru-RU" sz="1600" dirty="0" err="1"/>
              <a:t>наступний</a:t>
            </a:r>
            <a:r>
              <a:rPr lang="ru-RU" sz="1600" dirty="0"/>
              <a:t> </a:t>
            </a:r>
            <a:r>
              <a:rPr lang="ru-RU" sz="1600" dirty="0" err="1"/>
              <a:t>рік</a:t>
            </a:r>
            <a:r>
              <a:rPr lang="ru-RU" sz="1600" dirty="0"/>
              <a:t>. </a:t>
            </a:r>
          </a:p>
          <a:p>
            <a:endParaRPr lang="uk-UA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2488" t="21865" r="14402" b="14976"/>
          <a:stretch/>
        </p:blipFill>
        <p:spPr>
          <a:xfrm>
            <a:off x="741362" y="3382050"/>
            <a:ext cx="607652" cy="381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2488" t="21865" r="14402" b="14976"/>
          <a:stretch/>
        </p:blipFill>
        <p:spPr>
          <a:xfrm>
            <a:off x="741362" y="3000281"/>
            <a:ext cx="607652" cy="3817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2488" t="21865" r="14402" b="14976"/>
          <a:stretch/>
        </p:blipFill>
        <p:spPr>
          <a:xfrm>
            <a:off x="741362" y="3763819"/>
            <a:ext cx="607652" cy="3817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2488" t="21865" r="14402" b="14976"/>
          <a:stretch/>
        </p:blipFill>
        <p:spPr>
          <a:xfrm>
            <a:off x="741362" y="4411904"/>
            <a:ext cx="607652" cy="3817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12488" t="21865" r="14402" b="14976"/>
          <a:stretch/>
        </p:blipFill>
        <p:spPr>
          <a:xfrm>
            <a:off x="687749" y="5143886"/>
            <a:ext cx="607652" cy="38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ОРГАНІЗАЦІЯ ПРИРОДООХОРОННОЇ ДІЯЛЬНОСТІ НА ПП «СІГМА»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Після проведення аудиту </a:t>
            </a:r>
            <a:r>
              <a:rPr lang="uk-UA" dirty="0" smtClean="0"/>
              <a:t>заведені, </a:t>
            </a:r>
            <a:r>
              <a:rPr lang="uk-UA" dirty="0" smtClean="0"/>
              <a:t>видані та затверджені наступні документи:</a:t>
            </a:r>
          </a:p>
          <a:p>
            <a:r>
              <a:rPr lang="ru-RU" dirty="0" smtClean="0"/>
              <a:t>Наказ </a:t>
            </a:r>
            <a:r>
              <a:rPr lang="ru-RU" dirty="0"/>
              <a:t>про </a:t>
            </a:r>
            <a:r>
              <a:rPr lang="ru-RU" dirty="0" err="1"/>
              <a:t>введення</a:t>
            </a:r>
            <a:r>
              <a:rPr lang="ru-RU" dirty="0"/>
              <a:t> в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типової</a:t>
            </a:r>
            <a:r>
              <a:rPr lang="ru-RU" dirty="0"/>
              <a:t> 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первинної</a:t>
            </a:r>
            <a:r>
              <a:rPr lang="ru-RU" dirty="0"/>
              <a:t> </a:t>
            </a:r>
            <a:r>
              <a:rPr lang="ru-RU" dirty="0" err="1"/>
              <a:t>облікової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 № 1 – ВТ “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та </a:t>
            </a:r>
            <a:r>
              <a:rPr lang="ru-RU" dirty="0" err="1"/>
              <a:t>пакувальних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і </a:t>
            </a:r>
            <a:r>
              <a:rPr lang="ru-RU" dirty="0" err="1"/>
              <a:t>тари</a:t>
            </a:r>
            <a:r>
              <a:rPr lang="ru-RU" dirty="0"/>
              <a:t>” та </a:t>
            </a:r>
            <a:r>
              <a:rPr lang="ru-RU" dirty="0" err="1"/>
              <a:t>Інструкції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заповнення</a:t>
            </a:r>
            <a:r>
              <a:rPr lang="ru-RU" dirty="0"/>
              <a:t> </a:t>
            </a:r>
            <a:r>
              <a:rPr lang="ru-RU" dirty="0" err="1"/>
              <a:t>типової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первинної</a:t>
            </a:r>
            <a:r>
              <a:rPr lang="ru-RU" dirty="0"/>
              <a:t> </a:t>
            </a:r>
            <a:r>
              <a:rPr lang="ru-RU" dirty="0" err="1"/>
              <a:t>облікової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 № 1- ВТ “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та </a:t>
            </a:r>
            <a:r>
              <a:rPr lang="ru-RU" dirty="0" err="1"/>
              <a:t>пакувальних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і </a:t>
            </a:r>
            <a:r>
              <a:rPr lang="ru-RU" dirty="0" err="1"/>
              <a:t>тари</a:t>
            </a:r>
            <a:r>
              <a:rPr lang="ru-RU" dirty="0"/>
              <a:t>"</a:t>
            </a:r>
          </a:p>
          <a:p>
            <a:r>
              <a:rPr lang="ru-RU" dirty="0" smtClean="0"/>
              <a:t>Журнал </a:t>
            </a:r>
            <a:r>
              <a:rPr lang="ru-RU" dirty="0"/>
              <a:t>№1-ВТ (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та </a:t>
            </a:r>
            <a:r>
              <a:rPr lang="ru-RU" dirty="0" err="1"/>
              <a:t>пакувальних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і </a:t>
            </a:r>
            <a:r>
              <a:rPr lang="ru-RU" dirty="0" err="1"/>
              <a:t>тари</a:t>
            </a:r>
            <a:r>
              <a:rPr lang="ru-RU" dirty="0"/>
              <a:t>).</a:t>
            </a:r>
          </a:p>
          <a:p>
            <a:r>
              <a:rPr lang="ru-RU" dirty="0" err="1" smtClean="0"/>
              <a:t>Інструкція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заповнення</a:t>
            </a:r>
            <a:r>
              <a:rPr lang="ru-RU" dirty="0" smtClean="0"/>
              <a:t> </a:t>
            </a:r>
            <a:r>
              <a:rPr lang="ru-RU" dirty="0" err="1" smtClean="0"/>
              <a:t>типової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первинної</a:t>
            </a:r>
            <a:r>
              <a:rPr lang="ru-RU" dirty="0" smtClean="0"/>
              <a:t> </a:t>
            </a:r>
            <a:r>
              <a:rPr lang="ru-RU" dirty="0" err="1" smtClean="0"/>
              <a:t>облікової</a:t>
            </a:r>
            <a:r>
              <a:rPr lang="ru-RU" dirty="0" smtClean="0"/>
              <a:t> </a:t>
            </a:r>
            <a:r>
              <a:rPr lang="ru-RU" dirty="0" err="1" smtClean="0"/>
              <a:t>документації</a:t>
            </a:r>
            <a:r>
              <a:rPr lang="ru-RU" dirty="0" smtClean="0"/>
              <a:t> №1- ВТ "</a:t>
            </a:r>
            <a:r>
              <a:rPr lang="ru-RU" dirty="0" err="1" smtClean="0"/>
              <a:t>Облік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та </a:t>
            </a:r>
            <a:r>
              <a:rPr lang="ru-RU" dirty="0" err="1" smtClean="0"/>
              <a:t>пакувальних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і </a:t>
            </a:r>
            <a:r>
              <a:rPr lang="ru-RU" dirty="0" err="1" smtClean="0"/>
              <a:t>тари</a:t>
            </a:r>
            <a:r>
              <a:rPr lang="ru-RU" dirty="0" smtClean="0"/>
              <a:t>".</a:t>
            </a:r>
          </a:p>
          <a:p>
            <a:r>
              <a:rPr lang="ru-RU" dirty="0" err="1" smtClean="0"/>
              <a:t>Інструкція</a:t>
            </a:r>
            <a:r>
              <a:rPr lang="ru-RU" dirty="0" smtClean="0"/>
              <a:t>, </a:t>
            </a:r>
            <a:r>
              <a:rPr lang="ru-RU" dirty="0" err="1" smtClean="0"/>
              <a:t>щодо</a:t>
            </a:r>
            <a:r>
              <a:rPr lang="ru-RU" dirty="0" smtClean="0"/>
              <a:t> умов і правил </a:t>
            </a:r>
            <a:r>
              <a:rPr lang="ru-RU" dirty="0" err="1" smtClean="0"/>
              <a:t>зберігання</a:t>
            </a:r>
            <a:r>
              <a:rPr lang="ru-RU" dirty="0" smtClean="0"/>
              <a:t>, </a:t>
            </a:r>
            <a:r>
              <a:rPr lang="ru-RU" dirty="0" err="1" smtClean="0"/>
              <a:t>тимчасового</a:t>
            </a:r>
            <a:r>
              <a:rPr lang="ru-RU" dirty="0" smtClean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промислових</a:t>
            </a:r>
            <a:r>
              <a:rPr lang="ru-RU" dirty="0" smtClean="0"/>
              <a:t> та </a:t>
            </a:r>
            <a:r>
              <a:rPr lang="ru-RU" dirty="0" err="1" smtClean="0"/>
              <a:t>побутових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Заходи </a:t>
            </a:r>
            <a:r>
              <a:rPr lang="ru-RU" dirty="0"/>
              <a:t>з охорони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 smtClean="0"/>
              <a:t>.</a:t>
            </a:r>
          </a:p>
          <a:p>
            <a:r>
              <a:rPr lang="ru-RU" dirty="0" err="1"/>
              <a:t>Природоохоронна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для </a:t>
            </a:r>
            <a:r>
              <a:rPr lang="ru-RU" dirty="0" err="1"/>
              <a:t>свинокомплексів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1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ОРГАНІЗАЦІЯ ПРИРОДООХОРОННОЇ ДІЯЛЬНОСТІ НА ПП «СІГМА»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Після проведення аудиту видані та затверджені наступні документи:</a:t>
            </a:r>
          </a:p>
          <a:p>
            <a:r>
              <a:rPr lang="ru-RU" dirty="0"/>
              <a:t>Наказ про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відповідальних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за </a:t>
            </a:r>
            <a:r>
              <a:rPr lang="ru-RU" dirty="0" err="1"/>
              <a:t>операції</a:t>
            </a:r>
            <a:r>
              <a:rPr lang="ru-RU" dirty="0"/>
              <a:t> поводження з </a:t>
            </a:r>
            <a:r>
              <a:rPr lang="ru-RU" dirty="0" err="1"/>
              <a:t>відходами</a:t>
            </a:r>
            <a:r>
              <a:rPr lang="ru-RU" dirty="0"/>
              <a:t>.</a:t>
            </a:r>
          </a:p>
          <a:p>
            <a:r>
              <a:rPr lang="ru-RU" dirty="0"/>
              <a:t>Наказ про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відповідальної</a:t>
            </a:r>
            <a:r>
              <a:rPr lang="ru-RU" dirty="0"/>
              <a:t> особи за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природоохоронної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  <a:p>
            <a:r>
              <a:rPr lang="ru-RU" dirty="0"/>
              <a:t>Наказ про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відповідальної</a:t>
            </a:r>
            <a:r>
              <a:rPr lang="ru-RU" dirty="0"/>
              <a:t> особи за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природоохоронної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  <a:p>
            <a:r>
              <a:rPr lang="ru-RU" dirty="0"/>
              <a:t>Наказ про </a:t>
            </a:r>
            <a:r>
              <a:rPr lang="ru-RU" dirty="0" err="1"/>
              <a:t>затвердження</a:t>
            </a:r>
            <a:r>
              <a:rPr lang="ru-RU" dirty="0"/>
              <a:t> </a:t>
            </a:r>
            <a:r>
              <a:rPr lang="ru-RU" dirty="0" err="1"/>
              <a:t>водоохоронних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.</a:t>
            </a:r>
          </a:p>
          <a:p>
            <a:r>
              <a:rPr lang="ru-RU" dirty="0"/>
              <a:t>Наказ про </a:t>
            </a:r>
            <a:r>
              <a:rPr lang="ru-RU" dirty="0" err="1"/>
              <a:t>недопущення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та </a:t>
            </a:r>
            <a:r>
              <a:rPr lang="ru-RU" dirty="0" err="1"/>
              <a:t>засмічення</a:t>
            </a:r>
            <a:r>
              <a:rPr lang="ru-RU" dirty="0"/>
              <a:t> </a:t>
            </a:r>
            <a:r>
              <a:rPr lang="ru-RU" dirty="0" err="1"/>
              <a:t>водозбірної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.</a:t>
            </a:r>
          </a:p>
          <a:p>
            <a:r>
              <a:rPr lang="ru-RU" dirty="0"/>
              <a:t>Наказ про </a:t>
            </a:r>
            <a:r>
              <a:rPr lang="ru-RU" dirty="0" err="1"/>
              <a:t>введення</a:t>
            </a:r>
            <a:r>
              <a:rPr lang="ru-RU" dirty="0"/>
              <a:t> в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природоохоронної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70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ЗАГАЛЬНІ ВІДОМОСТІ ПРО НАЯВНІСТЬ ДОЗВІЛЬНОЇ ДОКУМЕНТАЦІЇ НА ВИКИДИ ЗАБРУДНЮЮЧИХ РЕЧОВИН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500" dirty="0" smtClean="0">
                <a:solidFill>
                  <a:srgbClr val="00B050"/>
                </a:solidFill>
              </a:rPr>
              <a:t>Наявні документи </a:t>
            </a:r>
            <a:r>
              <a:rPr lang="uk-UA" sz="2500" dirty="0" smtClean="0"/>
              <a:t>на підприємстві: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500" dirty="0" smtClean="0"/>
              <a:t>Офіційно </a:t>
            </a:r>
            <a:r>
              <a:rPr lang="uk-UA" sz="2500" dirty="0"/>
              <a:t>затверджений дозвіл на викиди забруднюючих речовин в атмосферне повітря стаціонарними </a:t>
            </a:r>
            <a:r>
              <a:rPr lang="uk-UA" sz="2500" dirty="0" smtClean="0"/>
              <a:t>джерелами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500" dirty="0"/>
              <a:t>Звіт по інвентаризації викидів від стаціонарних джерел викидів забруднюючих </a:t>
            </a:r>
            <a:r>
              <a:rPr lang="uk-UA" sz="2500" dirty="0" smtClean="0"/>
              <a:t>речовин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500" dirty="0">
                <a:solidFill>
                  <a:schemeClr val="tx1"/>
                </a:solidFill>
              </a:rPr>
              <a:t>Протоколи проведення </a:t>
            </a:r>
            <a:r>
              <a:rPr lang="uk-UA" sz="2500" dirty="0" smtClean="0"/>
              <a:t>досліджень </a:t>
            </a:r>
            <a:r>
              <a:rPr lang="uk-UA" sz="2500" dirty="0"/>
              <a:t>повітря робочої зони та населених місць </a:t>
            </a:r>
            <a:endParaRPr lang="uk-UA" sz="25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500" dirty="0" smtClean="0">
                <a:solidFill>
                  <a:schemeClr val="tx1"/>
                </a:solidFill>
              </a:rPr>
              <a:t>Дозвіл на спеціальне водокористування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500" dirty="0" smtClean="0">
                <a:solidFill>
                  <a:schemeClr val="tx1"/>
                </a:solidFill>
              </a:rPr>
              <a:t>Паспорт </a:t>
            </a:r>
            <a:r>
              <a:rPr lang="uk-UA" sz="2500" dirty="0" err="1">
                <a:solidFill>
                  <a:schemeClr val="tx1"/>
                </a:solidFill>
              </a:rPr>
              <a:t>розвідувально</a:t>
            </a:r>
            <a:r>
              <a:rPr lang="uk-UA" sz="2500" dirty="0">
                <a:solidFill>
                  <a:schemeClr val="tx1"/>
                </a:solidFill>
              </a:rPr>
              <a:t>-експлуатаційної </a:t>
            </a:r>
            <a:r>
              <a:rPr lang="uk-UA" sz="2500" dirty="0" smtClean="0">
                <a:solidFill>
                  <a:schemeClr val="tx1"/>
                </a:solidFill>
              </a:rPr>
              <a:t>свердловини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dirty="0" err="1">
                <a:solidFill>
                  <a:schemeClr val="tx1"/>
                </a:solidFill>
              </a:rPr>
              <a:t>Договір</a:t>
            </a:r>
            <a:r>
              <a:rPr lang="ru-RU" sz="2500" dirty="0">
                <a:solidFill>
                  <a:schemeClr val="tx1"/>
                </a:solidFill>
              </a:rPr>
              <a:t> про </a:t>
            </a:r>
            <a:r>
              <a:rPr lang="ru-RU" sz="2500" dirty="0" err="1">
                <a:solidFill>
                  <a:schemeClr val="tx1"/>
                </a:solidFill>
              </a:rPr>
              <a:t>надання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послуг</a:t>
            </a:r>
            <a:r>
              <a:rPr lang="ru-RU" sz="2500" dirty="0">
                <a:solidFill>
                  <a:schemeClr val="tx1"/>
                </a:solidFill>
              </a:rPr>
              <a:t> з </a:t>
            </a:r>
            <a:r>
              <a:rPr lang="ru-RU" sz="2500" dirty="0" err="1">
                <a:solidFill>
                  <a:schemeClr val="tx1"/>
                </a:solidFill>
              </a:rPr>
              <a:t>вивезення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твердих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побутових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</a:rPr>
              <a:t>відходів</a:t>
            </a:r>
            <a:endParaRPr lang="ru-RU" sz="25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dirty="0" err="1" smtClean="0">
                <a:solidFill>
                  <a:schemeClr val="tx1"/>
                </a:solidFill>
              </a:rPr>
              <a:t>Договір</a:t>
            </a:r>
            <a:r>
              <a:rPr lang="ru-RU" sz="2500" dirty="0" smtClean="0">
                <a:solidFill>
                  <a:schemeClr val="tx1"/>
                </a:solidFill>
              </a:rPr>
              <a:t> на </a:t>
            </a:r>
            <a:r>
              <a:rPr lang="ru-RU" sz="2500" dirty="0" err="1">
                <a:solidFill>
                  <a:schemeClr val="tx1"/>
                </a:solidFill>
              </a:rPr>
              <a:t>здійснення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операцій</a:t>
            </a:r>
            <a:r>
              <a:rPr lang="ru-RU" sz="2500" dirty="0">
                <a:solidFill>
                  <a:schemeClr val="tx1"/>
                </a:solidFill>
              </a:rPr>
              <a:t> у </a:t>
            </a:r>
            <a:r>
              <a:rPr lang="ru-RU" sz="2500" dirty="0" err="1">
                <a:solidFill>
                  <a:schemeClr val="tx1"/>
                </a:solidFill>
              </a:rPr>
              <a:t>сфері</a:t>
            </a:r>
            <a:r>
              <a:rPr lang="ru-RU" sz="2500" dirty="0">
                <a:solidFill>
                  <a:schemeClr val="tx1"/>
                </a:solidFill>
              </a:rPr>
              <a:t> поводження з </a:t>
            </a:r>
            <a:r>
              <a:rPr lang="ru-RU" sz="2500" dirty="0" err="1" smtClean="0">
                <a:solidFill>
                  <a:schemeClr val="tx1"/>
                </a:solidFill>
              </a:rPr>
              <a:t>відходами</a:t>
            </a:r>
            <a:endParaRPr lang="ru-RU" sz="25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dirty="0" err="1">
                <a:solidFill>
                  <a:schemeClr val="tx1"/>
                </a:solidFill>
              </a:rPr>
              <a:t>Звіт</a:t>
            </a:r>
            <a:r>
              <a:rPr lang="ru-RU" sz="2500" dirty="0">
                <a:solidFill>
                  <a:schemeClr val="tx1"/>
                </a:solidFill>
              </a:rPr>
              <a:t> про </a:t>
            </a:r>
            <a:r>
              <a:rPr lang="ru-RU" sz="2500" dirty="0" err="1">
                <a:solidFill>
                  <a:schemeClr val="tx1"/>
                </a:solidFill>
              </a:rPr>
              <a:t>інвентаризацію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промислових</a:t>
            </a:r>
            <a:r>
              <a:rPr lang="ru-RU" sz="2500" dirty="0">
                <a:solidFill>
                  <a:schemeClr val="tx1"/>
                </a:solidFill>
              </a:rPr>
              <a:t> і </a:t>
            </a:r>
            <a:r>
              <a:rPr lang="ru-RU" sz="2500" dirty="0" err="1">
                <a:solidFill>
                  <a:schemeClr val="tx1"/>
                </a:solidFill>
              </a:rPr>
              <a:t>побутових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відходів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endParaRPr lang="ru-RU" sz="25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dirty="0" err="1" smtClean="0">
                <a:solidFill>
                  <a:schemeClr val="tx1"/>
                </a:solidFill>
              </a:rPr>
              <a:t>Технічні</a:t>
            </a:r>
            <a:r>
              <a:rPr lang="ru-RU" sz="2500" dirty="0" smtClean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паспорти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</a:rPr>
              <a:t>відходів</a:t>
            </a:r>
            <a:endParaRPr lang="ru-RU" sz="25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500" dirty="0" smtClean="0"/>
              <a:t>Технічний </a:t>
            </a:r>
            <a:r>
              <a:rPr lang="uk-UA" sz="2500" dirty="0"/>
              <a:t>паспорт </a:t>
            </a:r>
            <a:r>
              <a:rPr lang="uk-UA" sz="2500" dirty="0" smtClean="0"/>
              <a:t>та </a:t>
            </a:r>
            <a:r>
              <a:rPr lang="uk-UA" sz="2500" dirty="0"/>
              <a:t>Висновок державної санітарно-епідеміологічної </a:t>
            </a:r>
            <a:r>
              <a:rPr lang="uk-UA" sz="2500" dirty="0" smtClean="0"/>
              <a:t>служби на </a:t>
            </a:r>
            <a:r>
              <a:rPr lang="uk-UA" sz="2500" dirty="0" smtClean="0"/>
              <a:t>"</a:t>
            </a:r>
            <a:r>
              <a:rPr lang="uk-UA" sz="2500" dirty="0" err="1" smtClean="0"/>
              <a:t>Печь</a:t>
            </a:r>
            <a:r>
              <a:rPr lang="uk-UA" sz="2500" dirty="0" smtClean="0"/>
              <a:t> </a:t>
            </a:r>
            <a:r>
              <a:rPr lang="uk-UA" sz="2500" dirty="0"/>
              <a:t>для </a:t>
            </a:r>
            <a:r>
              <a:rPr lang="uk-UA" sz="2500" dirty="0" err="1"/>
              <a:t>сжигания</a:t>
            </a:r>
            <a:r>
              <a:rPr lang="uk-UA" sz="2500" dirty="0"/>
              <a:t> </a:t>
            </a:r>
            <a:r>
              <a:rPr lang="uk-UA" sz="2500" dirty="0" err="1"/>
              <a:t>органических</a:t>
            </a:r>
            <a:r>
              <a:rPr lang="uk-UA" sz="2500" dirty="0"/>
              <a:t> </a:t>
            </a:r>
            <a:r>
              <a:rPr lang="uk-UA" sz="2500" dirty="0" err="1"/>
              <a:t>отходов</a:t>
            </a:r>
            <a:r>
              <a:rPr lang="uk-UA" sz="2500" dirty="0"/>
              <a:t> "BURN MIZER" на </a:t>
            </a:r>
            <a:r>
              <a:rPr lang="uk-UA" sz="2500" dirty="0" err="1"/>
              <a:t>дизельном</a:t>
            </a:r>
            <a:r>
              <a:rPr lang="uk-UA" sz="2500" dirty="0"/>
              <a:t> </a:t>
            </a:r>
            <a:r>
              <a:rPr lang="uk-UA" sz="2500" dirty="0" err="1" smtClean="0"/>
              <a:t>топливе</a:t>
            </a:r>
            <a:r>
              <a:rPr lang="uk-UA" sz="2500" dirty="0" smtClean="0"/>
              <a:t>»</a:t>
            </a:r>
            <a:endParaRPr lang="ru-RU" sz="2500" dirty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ЗАГАЛЬНІ ВІДОМОСТІ ПРО НАЯВНІСТЬ ДОЗВІЛЬНОЇ ДОКУМЕНТАЦІЇ НА ВИКИДИ ЗАБРУДНЮЮЧИХ РЕЧОВИН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Не надана підприємством </a:t>
            </a:r>
            <a:r>
              <a:rPr lang="uk-UA" dirty="0" smtClean="0"/>
              <a:t>документація: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uk-UA" dirty="0" smtClean="0"/>
              <a:t>форма </a:t>
            </a:r>
            <a:r>
              <a:rPr lang="uk-UA" dirty="0"/>
              <a:t>№ 2 ТП – повітря (річна</a:t>
            </a:r>
            <a:r>
              <a:rPr lang="uk-UA" dirty="0" smtClean="0"/>
              <a:t>);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uk-UA" dirty="0" smtClean="0"/>
              <a:t>типова </a:t>
            </a:r>
            <a:r>
              <a:rPr lang="uk-UA" dirty="0"/>
              <a:t>форма первинного обліку ПОД-2 «Журнал обліку виконання заходів з метою охорони атмосферного повітря</a:t>
            </a:r>
            <a:r>
              <a:rPr lang="uk-UA" dirty="0" smtClean="0"/>
              <a:t>»;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uk-UA" dirty="0" smtClean="0"/>
              <a:t>план-графік </a:t>
            </a:r>
            <a:r>
              <a:rPr lang="uk-UA" dirty="0"/>
              <a:t>контролю атмосферного повітря, звітна документація зі здійснення інструментально-лабораторних вимірювань параметрів викидів забруднюючих речовин стаціонарних та пересувних </a:t>
            </a:r>
            <a:r>
              <a:rPr lang="uk-UA" dirty="0" smtClean="0"/>
              <a:t>джерел;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uk-UA" dirty="0" smtClean="0"/>
              <a:t>плани </a:t>
            </a:r>
            <a:r>
              <a:rPr lang="uk-UA" dirty="0"/>
              <a:t>природоохоронних заходів </a:t>
            </a:r>
          </a:p>
        </p:txBody>
      </p:sp>
    </p:spTree>
    <p:extLst>
      <p:ext uri="{BB962C8B-B14F-4D97-AF65-F5344CB8AC3E}">
        <p14:creationId xmlns:p14="http://schemas.microsoft.com/office/powerpoint/2010/main" val="20902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/>
              <a:t>ЗАГАЛЬНА СПЕЦИФІКА ВОДОПОСТАЧАННЯ ТА ВОДОВІДВЕДЕННЯ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Встановлен</a:t>
            </a:r>
            <a:r>
              <a:rPr lang="uk-UA" dirty="0"/>
              <a:t>і</a:t>
            </a:r>
            <a:r>
              <a:rPr lang="uk-UA" dirty="0" smtClean="0"/>
              <a:t> невідповідності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 smtClean="0"/>
              <a:t>на </a:t>
            </a:r>
            <a:r>
              <a:rPr lang="ru-RU" sz="2200" dirty="0" err="1" smtClean="0"/>
              <a:t>підприємстві</a:t>
            </a:r>
            <a:r>
              <a:rPr lang="ru-RU" sz="2200" dirty="0" smtClean="0"/>
              <a:t> не </a:t>
            </a:r>
            <a:r>
              <a:rPr lang="ru-RU" sz="2200" dirty="0" err="1" smtClean="0"/>
              <a:t>розроблені</a:t>
            </a:r>
            <a:r>
              <a:rPr lang="ru-RU" sz="2200" dirty="0" smtClean="0"/>
              <a:t> </a:t>
            </a:r>
            <a:r>
              <a:rPr lang="ru-RU" sz="2200" dirty="0" err="1" smtClean="0"/>
              <a:t>індивідуальні</a:t>
            </a:r>
            <a:r>
              <a:rPr lang="ru-RU" sz="2200" dirty="0" smtClean="0"/>
              <a:t> </a:t>
            </a:r>
            <a:r>
              <a:rPr lang="ru-RU" sz="2200" dirty="0" err="1" smtClean="0"/>
              <a:t>балансові</a:t>
            </a:r>
            <a:r>
              <a:rPr lang="ru-RU" sz="2200" dirty="0" smtClean="0"/>
              <a:t> </a:t>
            </a:r>
            <a:r>
              <a:rPr lang="ru-RU" sz="2200" dirty="0" err="1" smtClean="0"/>
              <a:t>норми</a:t>
            </a:r>
            <a:r>
              <a:rPr lang="ru-RU" sz="2200" dirty="0" smtClean="0"/>
              <a:t> </a:t>
            </a:r>
            <a:r>
              <a:rPr lang="ru-RU" sz="2200" dirty="0" err="1" smtClean="0"/>
              <a:t>водоспоживання</a:t>
            </a:r>
            <a:r>
              <a:rPr lang="ru-RU" sz="2200" dirty="0" smtClean="0"/>
              <a:t> та </a:t>
            </a:r>
            <a:r>
              <a:rPr lang="ru-RU" sz="2200" dirty="0" err="1" smtClean="0"/>
              <a:t>водовідведення</a:t>
            </a:r>
            <a:r>
              <a:rPr lang="ru-RU" sz="2200" dirty="0" smtClean="0"/>
              <a:t>, не </a:t>
            </a:r>
            <a:r>
              <a:rPr lang="ru-RU" sz="2200" dirty="0" err="1" smtClean="0"/>
              <a:t>ведуться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журнали</a:t>
            </a:r>
            <a:r>
              <a:rPr lang="ru-RU" sz="2200" dirty="0" smtClean="0"/>
              <a:t> </a:t>
            </a:r>
            <a:r>
              <a:rPr lang="ru-RU" sz="2200" dirty="0" err="1" smtClean="0"/>
              <a:t>обліку</a:t>
            </a:r>
            <a:r>
              <a:rPr lang="ru-RU" sz="2200" dirty="0" smtClean="0"/>
              <a:t> </a:t>
            </a:r>
            <a:r>
              <a:rPr lang="ru-RU" sz="2200" dirty="0" err="1" smtClean="0"/>
              <a:t>водопостачання</a:t>
            </a:r>
            <a:r>
              <a:rPr lang="ru-RU" sz="2200" dirty="0" smtClean="0"/>
              <a:t> та </a:t>
            </a:r>
            <a:r>
              <a:rPr lang="ru-RU" sz="2200" dirty="0" err="1" smtClean="0"/>
              <a:t>звіти</a:t>
            </a:r>
            <a:r>
              <a:rPr lang="ru-RU" sz="2200" dirty="0" smtClean="0"/>
              <a:t> про </a:t>
            </a:r>
            <a:r>
              <a:rPr lang="ru-RU" sz="2200" dirty="0" err="1" smtClean="0"/>
              <a:t>використання</a:t>
            </a:r>
            <a:r>
              <a:rPr lang="ru-RU" sz="2200" dirty="0" smtClean="0"/>
              <a:t> води (2тп-водгосп);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 err="1" smtClean="0"/>
              <a:t>територія</a:t>
            </a:r>
            <a:r>
              <a:rPr lang="ru-RU" sz="2200" dirty="0" smtClean="0"/>
              <a:t> в </a:t>
            </a:r>
            <a:r>
              <a:rPr lang="ru-RU" sz="2200" dirty="0" err="1" smtClean="0"/>
              <a:t>місцях</a:t>
            </a:r>
            <a:r>
              <a:rPr lang="ru-RU" sz="2200" dirty="0" smtClean="0"/>
              <a:t> </a:t>
            </a:r>
            <a:r>
              <a:rPr lang="ru-RU" sz="2200" dirty="0" err="1" smtClean="0"/>
              <a:t>можливого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забруднення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ґрунту</a:t>
            </a:r>
            <a:r>
              <a:rPr lang="ru-RU" sz="2200" dirty="0" smtClean="0"/>
              <a:t>, не </a:t>
            </a:r>
            <a:r>
              <a:rPr lang="ru-RU" sz="2200" dirty="0" err="1" smtClean="0"/>
              <a:t>обладнана</a:t>
            </a:r>
            <a:r>
              <a:rPr lang="ru-RU" sz="2200" dirty="0" smtClean="0"/>
              <a:t> </a:t>
            </a:r>
            <a:r>
              <a:rPr lang="ru-RU" sz="2200" dirty="0" err="1" smtClean="0"/>
              <a:t>зливовою</a:t>
            </a:r>
            <a:r>
              <a:rPr lang="ru-RU" sz="2200" dirty="0" smtClean="0"/>
              <a:t> </a:t>
            </a:r>
            <a:r>
              <a:rPr lang="ru-RU" sz="2200" dirty="0" err="1" smtClean="0"/>
              <a:t>каналізацією</a:t>
            </a:r>
            <a:r>
              <a:rPr lang="ru-RU" sz="2200" dirty="0" smtClean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 smtClean="0"/>
              <a:t>не </a:t>
            </a:r>
            <a:r>
              <a:rPr lang="ru-RU" sz="2200" dirty="0" err="1" smtClean="0"/>
              <a:t>ведеться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облік</a:t>
            </a:r>
            <a:r>
              <a:rPr lang="ru-RU" sz="2200" dirty="0" smtClean="0"/>
              <a:t> води на </a:t>
            </a:r>
            <a:r>
              <a:rPr lang="ru-RU" sz="2200" dirty="0" err="1" smtClean="0"/>
              <a:t>ділянках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використання</a:t>
            </a:r>
            <a:r>
              <a:rPr lang="ru-RU" sz="2200" dirty="0" smtClean="0"/>
              <a:t> води;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uk-UA" sz="2200" dirty="0" smtClean="0"/>
              <a:t>вздовж </a:t>
            </a:r>
            <a:r>
              <a:rPr lang="uk-UA" dirty="0" smtClean="0"/>
              <a:t>лагун </a:t>
            </a:r>
            <a:r>
              <a:rPr lang="uk-UA" dirty="0"/>
              <a:t>немає наглядових свердловини з метою контролю забруднення підземних </a:t>
            </a:r>
            <a:r>
              <a:rPr lang="uk-UA" dirty="0" smtClean="0"/>
              <a:t>вод.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76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045632"/>
            <a:ext cx="9601196" cy="1303867"/>
          </a:xfrm>
        </p:spPr>
        <p:txBody>
          <a:bodyPr>
            <a:noAutofit/>
          </a:bodyPr>
          <a:lstStyle/>
          <a:p>
            <a:r>
              <a:rPr lang="ru-RU" sz="3200" dirty="0" err="1"/>
              <a:t>Перелік</a:t>
            </a:r>
            <a:r>
              <a:rPr lang="ru-RU" sz="3200" dirty="0"/>
              <a:t> </a:t>
            </a:r>
            <a:r>
              <a:rPr lang="ru-RU" sz="3200" dirty="0" err="1"/>
              <a:t>наявності</a:t>
            </a:r>
            <a:r>
              <a:rPr lang="ru-RU" sz="3200" dirty="0"/>
              <a:t> </a:t>
            </a:r>
            <a:r>
              <a:rPr lang="ru-RU" sz="3200" dirty="0" err="1"/>
              <a:t>документації</a:t>
            </a:r>
            <a:r>
              <a:rPr lang="ru-RU" sz="3200" dirty="0"/>
              <a:t> для </a:t>
            </a:r>
            <a:r>
              <a:rPr lang="ru-RU" sz="3200" dirty="0" err="1"/>
              <a:t>проведення</a:t>
            </a:r>
            <a:r>
              <a:rPr lang="ru-RU" sz="3200" dirty="0"/>
              <a:t> </a:t>
            </a:r>
            <a:r>
              <a:rPr lang="ru-RU" sz="3200" dirty="0" err="1"/>
              <a:t>екологічного</a:t>
            </a:r>
            <a:r>
              <a:rPr lang="ru-RU" sz="3200" dirty="0"/>
              <a:t> аудиту в </a:t>
            </a:r>
            <a:r>
              <a:rPr lang="ru-RU" sz="3200" dirty="0" err="1"/>
              <a:t>сфері</a:t>
            </a:r>
            <a:r>
              <a:rPr lang="ru-RU" sz="3200" dirty="0"/>
              <a:t> поводження з </a:t>
            </a:r>
            <a:r>
              <a:rPr lang="ru-RU" sz="3200" dirty="0" err="1"/>
              <a:t>відходами</a:t>
            </a:r>
            <a:r>
              <a:rPr lang="ru-RU" sz="3200" dirty="0"/>
              <a:t/>
            </a:r>
            <a:br>
              <a:rPr lang="ru-RU" sz="3200" dirty="0"/>
            </a:br>
            <a:endParaRPr lang="uk-UA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307572"/>
              </p:ext>
            </p:extLst>
          </p:nvPr>
        </p:nvGraphicFramePr>
        <p:xfrm>
          <a:off x="1295402" y="2620963"/>
          <a:ext cx="9601196" cy="195072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50271">
                  <a:extLst>
                    <a:ext uri="{9D8B030D-6E8A-4147-A177-3AD203B41FA5}">
                      <a16:colId xmlns:a16="http://schemas.microsoft.com/office/drawing/2014/main" val="364346407"/>
                    </a:ext>
                  </a:extLst>
                </a:gridCol>
                <a:gridCol w="6559391">
                  <a:extLst>
                    <a:ext uri="{9D8B030D-6E8A-4147-A177-3AD203B41FA5}">
                      <a16:colId xmlns:a16="http://schemas.microsoft.com/office/drawing/2014/main" val="2599726011"/>
                    </a:ext>
                  </a:extLst>
                </a:gridCol>
                <a:gridCol w="2591534">
                  <a:extLst>
                    <a:ext uri="{9D8B030D-6E8A-4147-A177-3AD203B41FA5}">
                      <a16:colId xmlns:a16="http://schemas.microsoft.com/office/drawing/2014/main" val="2225014567"/>
                    </a:ext>
                  </a:extLst>
                </a:gridCol>
              </a:tblGrid>
              <a:tr h="450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№ з/п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1" marR="5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Найменування документу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1" marR="5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Позначка про наявність </a:t>
                      </a:r>
                      <a:r>
                        <a:rPr lang="uk-UA" sz="1600" b="1" dirty="0" smtClean="0">
                          <a:effectLst/>
                        </a:rPr>
                        <a:t>документа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1" marR="58541" marT="0" marB="0" anchor="ctr"/>
                </a:tc>
                <a:extLst>
                  <a:ext uri="{0D108BD9-81ED-4DB2-BD59-A6C34878D82A}">
                    <a16:rowId xmlns:a16="http://schemas.microsoft.com/office/drawing/2014/main" val="2894129164"/>
                  </a:ext>
                </a:extLst>
              </a:tr>
              <a:tr h="22540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uk-UA" sz="1600" b="1" dirty="0" smtClean="0">
                          <a:effectLst/>
                        </a:rPr>
                        <a:t>1.</a:t>
                      </a: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1" marR="585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Дозвіл на розміщення відходів 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1" marR="5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Відсутній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1" marR="58541" marT="0" marB="0"/>
                </a:tc>
                <a:extLst>
                  <a:ext uri="{0D108BD9-81ED-4DB2-BD59-A6C34878D82A}">
                    <a16:rowId xmlns:a16="http://schemas.microsoft.com/office/drawing/2014/main" val="1139659722"/>
                  </a:ext>
                </a:extLst>
              </a:tr>
              <a:tr h="22540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uk-UA" sz="1600" b="1" dirty="0" smtClean="0">
                          <a:effectLst/>
                        </a:rPr>
                        <a:t>2.</a:t>
                      </a: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1" marR="585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Реєстрова карта об'єктів утворення, обробки та утилізації відходів 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1" marR="5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Відсутня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1" marR="58541" marT="0" marB="0"/>
                </a:tc>
                <a:extLst>
                  <a:ext uri="{0D108BD9-81ED-4DB2-BD59-A6C34878D82A}">
                    <a16:rowId xmlns:a16="http://schemas.microsoft.com/office/drawing/2014/main" val="1685818801"/>
                  </a:ext>
                </a:extLst>
              </a:tr>
              <a:tr h="22540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uk-UA" sz="1600" b="1" dirty="0" smtClean="0">
                          <a:effectLst/>
                        </a:rPr>
                        <a:t>3.</a:t>
                      </a: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1" marR="585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Накази про призначення осіб, відповідальних у сфері відходів, посадові інструкції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1" marR="5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Відсутні 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1" marR="58541" marT="0" marB="0"/>
                </a:tc>
                <a:extLst>
                  <a:ext uri="{0D108BD9-81ED-4DB2-BD59-A6C34878D82A}">
                    <a16:rowId xmlns:a16="http://schemas.microsoft.com/office/drawing/2014/main" val="3353194987"/>
                  </a:ext>
                </a:extLst>
              </a:tr>
              <a:tr h="26405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uk-UA" sz="1600" b="1" dirty="0" smtClean="0">
                          <a:effectLst/>
                        </a:rPr>
                        <a:t>4.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1" marR="585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Звіти про виконання Планів організаційно-технічних заходів у сфері поводження з відходами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Відсутні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extLst>
                  <a:ext uri="{0D108BD9-81ED-4DB2-BD59-A6C34878D82A}">
                    <a16:rowId xmlns:a16="http://schemas.microsoft.com/office/drawing/2014/main" val="3494830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3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045632"/>
            <a:ext cx="9601196" cy="1303867"/>
          </a:xfrm>
        </p:spPr>
        <p:txBody>
          <a:bodyPr>
            <a:noAutofit/>
          </a:bodyPr>
          <a:lstStyle/>
          <a:p>
            <a:r>
              <a:rPr lang="uk-UA" sz="3200" dirty="0"/>
              <a:t>АНАЛІЗ </a:t>
            </a:r>
            <a:r>
              <a:rPr lang="uk-UA" sz="3200" dirty="0" smtClean="0"/>
              <a:t>ІНВЕНТАРИЗАЦІЇ, </a:t>
            </a:r>
            <a:r>
              <a:rPr lang="ru-RU" sz="3200" dirty="0" smtClean="0"/>
              <a:t>ДИНАМІКИ </a:t>
            </a:r>
            <a:r>
              <a:rPr lang="ru-RU" sz="3200" dirty="0"/>
              <a:t>РІЧНИХ ОБСЯГІВ УТВОРЕННЯ </a:t>
            </a:r>
            <a:r>
              <a:rPr lang="uk-UA" sz="3200" dirty="0" smtClean="0"/>
              <a:t>ВІДХОДІВ ПІДПРИЄМСТВА ТА МІСЦЬ ЇХ НАКОПИЧЕННЯ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Встановлені невідповідності:</a:t>
            </a:r>
          </a:p>
          <a:p>
            <a:r>
              <a:rPr lang="uk-UA" dirty="0" smtClean="0"/>
              <a:t>Надана </a:t>
            </a:r>
            <a:r>
              <a:rPr lang="uk-UA" dirty="0"/>
              <a:t>на розгляд аудиторам «Інвентаризація ..» не надає повної і вичерпної інформації про всі види відходів виробництва.</a:t>
            </a:r>
          </a:p>
          <a:p>
            <a:r>
              <a:rPr lang="uk-UA" dirty="0" smtClean="0"/>
              <a:t>Відсутня </a:t>
            </a:r>
            <a:r>
              <a:rPr lang="uk-UA" dirty="0"/>
              <a:t>«Інвентаризація ..» за останні 4 роки</a:t>
            </a:r>
            <a:r>
              <a:rPr lang="uk-UA" dirty="0" smtClean="0"/>
              <a:t>.</a:t>
            </a:r>
          </a:p>
          <a:p>
            <a:r>
              <a:rPr lang="ru-RU" dirty="0" err="1"/>
              <a:t>Річні</a:t>
            </a:r>
            <a:r>
              <a:rPr lang="ru-RU" dirty="0"/>
              <a:t> </a:t>
            </a:r>
            <a:r>
              <a:rPr lang="ru-RU" dirty="0" err="1"/>
              <a:t>звіти</a:t>
            </a:r>
            <a:r>
              <a:rPr lang="ru-RU" dirty="0"/>
              <a:t> (форма №1 – </a:t>
            </a:r>
            <a:r>
              <a:rPr lang="ru-RU" dirty="0" err="1"/>
              <a:t>відходи</a:t>
            </a:r>
            <a:r>
              <a:rPr lang="ru-RU" dirty="0"/>
              <a:t>) за 2015-2018 роки </a:t>
            </a:r>
            <a:r>
              <a:rPr lang="ru-RU" dirty="0" err="1"/>
              <a:t>відсутні</a:t>
            </a:r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річних</a:t>
            </a:r>
            <a:r>
              <a:rPr lang="ru-RU" dirty="0"/>
              <a:t> </a:t>
            </a:r>
            <a:r>
              <a:rPr lang="ru-RU" dirty="0" err="1"/>
              <a:t>звітах</a:t>
            </a:r>
            <a:r>
              <a:rPr lang="ru-RU" dirty="0"/>
              <a:t> (форма №1 - </a:t>
            </a:r>
            <a:r>
              <a:rPr lang="ru-RU" dirty="0" err="1"/>
              <a:t>відходи</a:t>
            </a:r>
            <a:r>
              <a:rPr lang="ru-RU" dirty="0"/>
              <a:t>) за 2014 </a:t>
            </a:r>
            <a:r>
              <a:rPr lang="ru-RU" dirty="0" err="1"/>
              <a:t>рік</a:t>
            </a:r>
            <a:r>
              <a:rPr lang="ru-RU" dirty="0"/>
              <a:t> не </a:t>
            </a:r>
            <a:r>
              <a:rPr lang="ru-RU" dirty="0" err="1"/>
              <a:t>охоплено</a:t>
            </a:r>
            <a:r>
              <a:rPr lang="ru-RU" dirty="0"/>
              <a:t> </a:t>
            </a:r>
            <a:r>
              <a:rPr lang="ru-RU" dirty="0" err="1"/>
              <a:t>усю</a:t>
            </a:r>
            <a:r>
              <a:rPr lang="ru-RU" dirty="0"/>
              <a:t> номенклатуру </a:t>
            </a:r>
            <a:r>
              <a:rPr lang="ru-RU" dirty="0" err="1" smtClean="0"/>
              <a:t>відходів</a:t>
            </a:r>
            <a:endParaRPr lang="ru-RU" dirty="0" smtClean="0"/>
          </a:p>
          <a:p>
            <a:r>
              <a:rPr lang="uk-UA" dirty="0"/>
              <a:t>Розроблені технічні паспорти відходів не охоплюють весь перелік відходів, що утворюються на підприємстві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ru-RU" dirty="0" err="1"/>
              <a:t>Майданчик</a:t>
            </a:r>
            <a:r>
              <a:rPr lang="ru-RU" dirty="0"/>
              <a:t> для </a:t>
            </a:r>
            <a:r>
              <a:rPr lang="ru-RU" dirty="0" err="1"/>
              <a:t>тимчасового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побічного</a:t>
            </a:r>
            <a:r>
              <a:rPr lang="ru-RU" dirty="0"/>
              <a:t> продукту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непроникаючого</a:t>
            </a:r>
            <a:r>
              <a:rPr lang="ru-RU" dirty="0"/>
              <a:t> </a:t>
            </a:r>
            <a:r>
              <a:rPr lang="ru-RU" dirty="0" err="1"/>
              <a:t>покриття</a:t>
            </a:r>
            <a:r>
              <a:rPr lang="ru-RU" dirty="0"/>
              <a:t>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98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/>
              <a:t>ЗАГАЛЬНА СПЕЦИФІКА ВОДОПОСТАЧАННЯ ТА ВОДОВІДВЕДЕННЯ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2900" dirty="0"/>
              <a:t>Рекомендації щодо усунення </a:t>
            </a:r>
            <a:r>
              <a:rPr lang="uk-UA" sz="2900" dirty="0" err="1"/>
              <a:t>невідповідностей</a:t>
            </a:r>
            <a:endParaRPr lang="uk-UA" sz="29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uk-UA" sz="2600" dirty="0"/>
              <a:t>Розробити індивідуальні балансові норми водоспоживання та водовідведення на підприємстві не розроблені. Почати вести журнали обліку водопостачання, та заповнювати звіти про використання води (2ТП-водгосп).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uk-UA" sz="2600" dirty="0"/>
              <a:t>Здійснювати щорічний відбір проб воді зі свердловини для визначення якості води.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uk-UA" sz="2600" dirty="0" smtClean="0"/>
              <a:t>Облаштувати </a:t>
            </a:r>
            <a:r>
              <a:rPr lang="uk-UA" sz="2600" dirty="0"/>
              <a:t>місця зберігання відходів та сухій фракції, як побічного продукту після </a:t>
            </a:r>
            <a:r>
              <a:rPr lang="uk-UA" sz="2600" dirty="0" err="1"/>
              <a:t>біогазової</a:t>
            </a:r>
            <a:r>
              <a:rPr lang="uk-UA" sz="2600" dirty="0"/>
              <a:t> установки, спеціальним непроникаючим покриттям, та враховуючи рельєф місцевості, розробити проект зливової каналізації в місцях, де можливе забруднення ґрунту.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uk-UA" sz="2600" dirty="0" smtClean="0"/>
              <a:t>Вздовж </a:t>
            </a:r>
            <a:r>
              <a:rPr lang="uk-UA" sz="2600" dirty="0"/>
              <a:t>лагун з урахуванням пластики рельєфу облаштувати наглядові свердловини з метою контролю забруднення підземних вод.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uk-UA" sz="2600" dirty="0"/>
              <a:t>Налагодити більш точний облік води за допомогою лічильників на ділянках використання води.</a:t>
            </a:r>
          </a:p>
        </p:txBody>
      </p:sp>
    </p:spTree>
    <p:extLst>
      <p:ext uri="{BB962C8B-B14F-4D97-AF65-F5344CB8AC3E}">
        <p14:creationId xmlns:p14="http://schemas.microsoft.com/office/powerpoint/2010/main" val="19877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РЕКОМЕНДАЦІЇ З УСУНЕННЯ ВСТАНОВЛЕНИХ </a:t>
            </a:r>
            <a:r>
              <a:rPr lang="ru-RU" sz="3200" dirty="0" smtClean="0"/>
              <a:t>НЕВІДПОВІДНОСТЕЙ ЩОДО ПОВОДЖЕННЯ З ВІДХОДАМИ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10009908" cy="33189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500" dirty="0" smtClean="0"/>
              <a:t>з квітня 2014 і по теперішній час припинена видача дозвільної документації у сфері поводження з відходами. Відсутній механізм отримання дозволів. у зв'язку з чим на підприємстві немає дозволів на розміщення відходів на 2015-2018 роки. але, на підприємстві повинен буті наявний лист-роз’яснення з Департаменту екології та природних ресурсів дода з цього питання. в зв’язку з чим необхідно надіслати відповідний запит на ім’я директора Департаменту;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500" dirty="0" smtClean="0"/>
              <a:t>вважаємо доцільнім врахувати встановлені аудиторською перевіркою невраховані джерела відходів під час наступної інвентаризації (або провести коригування матеріалів інвентаризації) та при складанні річних звітів за формою №1 – відходи;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500" dirty="0" smtClean="0"/>
              <a:t>розробити та затвердити в установленому порядку технічні паспорти на ті види відходів, на які ще немає паспортів (комунальні відходи);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500" dirty="0" smtClean="0"/>
              <a:t>форму №1 - відходи - заповнювати з урахуванням усього переліку відходів з «інвентаризації» та уточненого в результаті аудиторської перевірки переліку відходів;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500" dirty="0" smtClean="0"/>
              <a:t>у журналах первинного обліку відходів враховувати всі види відходів, згідно «інвентаризації» і уточненого в результаті аудиторської перевірки списку відходів;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500" dirty="0" smtClean="0"/>
              <a:t>облаштувати майданчик для тимчасового зберігання відходів непроникаючим покриттям;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500" dirty="0" smtClean="0"/>
              <a:t>щорічно розробляти плани організаційно-технічних заходів у сфері поводження з відходами, щорічно звітувати про виконання цих планів.</a:t>
            </a:r>
            <a:endParaRPr lang="uk-UA" sz="1500" dirty="0"/>
          </a:p>
        </p:txBody>
      </p:sp>
    </p:spTree>
    <p:extLst>
      <p:ext uri="{BB962C8B-B14F-4D97-AF65-F5344CB8AC3E}">
        <p14:creationId xmlns:p14="http://schemas.microsoft.com/office/powerpoint/2010/main" val="38401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ІНШІ ВСТАНОВЛЕНІ </a:t>
            </a:r>
            <a:r>
              <a:rPr lang="uk-UA" sz="3600" dirty="0"/>
              <a:t>НЕВІДПОВІДНОСТІ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612350"/>
            <a:ext cx="9601196" cy="3318936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До переліку джерел у інвентаризації та в обґрунтовуючи  документи на викиди не </a:t>
            </a:r>
            <a:r>
              <a:rPr lang="uk-UA" dirty="0" err="1"/>
              <a:t>внесено</a:t>
            </a:r>
            <a:r>
              <a:rPr lang="uk-UA" dirty="0"/>
              <a:t> наступні джерела викидів: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uk-UA" dirty="0" smtClean="0"/>
              <a:t>піч </a:t>
            </a:r>
            <a:r>
              <a:rPr lang="uk-UA" dirty="0"/>
              <a:t>для спалювання органічних відходів «</a:t>
            </a:r>
            <a:r>
              <a:rPr lang="en-US" dirty="0"/>
              <a:t>BURN MIZER» (</a:t>
            </a:r>
            <a:r>
              <a:rPr lang="uk-UA" dirty="0"/>
              <a:t>організоване джерело викиду);</a:t>
            </a:r>
          </a:p>
          <a:p>
            <a:r>
              <a:rPr lang="uk-UA" dirty="0" smtClean="0"/>
              <a:t>До </a:t>
            </a:r>
            <a:r>
              <a:rPr lang="uk-UA" dirty="0"/>
              <a:t>переліку забруднюючих речовин, що викидаються у повітря у звіті з інвентаризації та в </a:t>
            </a:r>
            <a:r>
              <a:rPr lang="uk-UA" dirty="0" err="1"/>
              <a:t>обгрунтовуючих</a:t>
            </a:r>
            <a:r>
              <a:rPr lang="uk-UA" dirty="0"/>
              <a:t> документах на викиди не </a:t>
            </a:r>
            <a:r>
              <a:rPr lang="uk-UA" dirty="0" err="1"/>
              <a:t>внесено</a:t>
            </a:r>
            <a:r>
              <a:rPr lang="uk-UA" dirty="0"/>
              <a:t> мікроорганізми та мікроорганізми-продуценти, що є присутніми у викидах свинокомплексу. </a:t>
            </a:r>
            <a:endParaRPr lang="uk-UA" dirty="0" smtClean="0"/>
          </a:p>
          <a:p>
            <a:pPr marL="0" indent="0">
              <a:buNone/>
            </a:pPr>
            <a:r>
              <a:rPr lang="ru-RU" dirty="0" err="1">
                <a:solidFill>
                  <a:srgbClr val="FF0000"/>
                </a:solidFill>
              </a:rPr>
              <a:t>Необхідно</a:t>
            </a:r>
            <a:r>
              <a:rPr lang="ru-RU" dirty="0">
                <a:solidFill>
                  <a:srgbClr val="FF0000"/>
                </a:solidFill>
              </a:rPr>
              <a:t> внести </a:t>
            </a:r>
            <a:r>
              <a:rPr lang="ru-RU" dirty="0" err="1">
                <a:solidFill>
                  <a:srgbClr val="FF0000"/>
                </a:solidFill>
              </a:rPr>
              <a:t>корективи</a:t>
            </a:r>
            <a:r>
              <a:rPr lang="ru-RU" dirty="0">
                <a:solidFill>
                  <a:srgbClr val="FF0000"/>
                </a:solidFill>
              </a:rPr>
              <a:t> до </a:t>
            </a:r>
            <a:r>
              <a:rPr lang="ru-RU" dirty="0" err="1">
                <a:solidFill>
                  <a:srgbClr val="FF0000"/>
                </a:solidFill>
              </a:rPr>
              <a:t>Звіту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інвентаризації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обгрунтовуючі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документи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викиди</a:t>
            </a:r>
            <a:endParaRPr lang="uk-UA" dirty="0"/>
          </a:p>
          <a:p>
            <a:r>
              <a:rPr lang="uk-UA" dirty="0" smtClean="0"/>
              <a:t>Територія </a:t>
            </a:r>
            <a:r>
              <a:rPr lang="uk-UA" dirty="0"/>
              <a:t>підприємства та СЗЗ недостатньо озеленені. </a:t>
            </a:r>
            <a:endParaRPr lang="uk-UA" dirty="0" smtClean="0"/>
          </a:p>
          <a:p>
            <a:pPr marL="0" indent="0">
              <a:buNone/>
            </a:pPr>
            <a:r>
              <a:rPr lang="ru-RU" dirty="0" err="1">
                <a:solidFill>
                  <a:srgbClr val="FF0000"/>
                </a:solidFill>
              </a:rPr>
              <a:t>Мінімальна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площа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озеленення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санітарно-захисної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зони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залежності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ширини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зони</a:t>
            </a:r>
            <a:r>
              <a:rPr lang="ru-RU" dirty="0">
                <a:solidFill>
                  <a:srgbClr val="FF0000"/>
                </a:solidFill>
              </a:rPr>
              <a:t> повинна </a:t>
            </a:r>
            <a:r>
              <a:rPr lang="ru-RU" dirty="0" err="1" smtClean="0">
                <a:solidFill>
                  <a:srgbClr val="FF0000"/>
                </a:solidFill>
              </a:rPr>
              <a:t>складати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300 до 1000 м - 50</a:t>
            </a:r>
            <a:r>
              <a:rPr lang="ru-RU" dirty="0" smtClean="0">
                <a:solidFill>
                  <a:srgbClr val="FF0000"/>
                </a:solidFill>
              </a:rPr>
              <a:t>%. </a:t>
            </a:r>
            <a:r>
              <a:rPr lang="uk-UA" dirty="0">
                <a:solidFill>
                  <a:srgbClr val="FF0000"/>
                </a:solidFill>
              </a:rPr>
              <a:t>Площа ділянок, які передбачені для озеленення, повинна складати не менше 15% від загальної площі підприємства, а при щільності забудови більше 50% - не менше 10%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6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303</TotalTime>
  <Words>1223</Words>
  <Application>Microsoft Office PowerPoint</Application>
  <PresentationFormat>Широкоэкранный</PresentationFormat>
  <Paragraphs>101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Результати проведення екологічного аудиту </vt:lpstr>
      <vt:lpstr>ЗАГАЛЬНІ ВІДОМОСТІ ПРО НАЯВНІСТЬ ДОЗВІЛЬНОЇ ДОКУМЕНТАЦІЇ НА ВИКИДИ ЗАБРУДНЮЮЧИХ РЕЧОВИН</vt:lpstr>
      <vt:lpstr>ЗАГАЛЬНІ ВІДОМОСТІ ПРО НАЯВНІСТЬ ДОЗВІЛЬНОЇ ДОКУМЕНТАЦІЇ НА ВИКИДИ ЗАБРУДНЮЮЧИХ РЕЧОВИН</vt:lpstr>
      <vt:lpstr>ЗАГАЛЬНА СПЕЦИФІКА ВОДОПОСТАЧАННЯ ТА ВОДОВІДВЕДЕННЯ</vt:lpstr>
      <vt:lpstr>Перелік наявності документації для проведення екологічного аудиту в сфері поводження з відходами </vt:lpstr>
      <vt:lpstr>АНАЛІЗ ІНВЕНТАРИЗАЦІЇ, ДИНАМІКИ РІЧНИХ ОБСЯГІВ УТВОРЕННЯ ВІДХОДІВ ПІДПРИЄМСТВА ТА МІСЦЬ ЇХ НАКОПИЧЕННЯ</vt:lpstr>
      <vt:lpstr>ЗАГАЛЬНА СПЕЦИФІКА ВОДОПОСТАЧАННЯ ТА ВОДОВІДВЕДЕННЯ</vt:lpstr>
      <vt:lpstr>РЕКОМЕНДАЦІЇ З УСУНЕННЯ ВСТАНОВЛЕНИХ НЕВІДПОВІДНОСТЕЙ ЩОДО ПОВОДЖЕННЯ З ВІДХОДАМИ</vt:lpstr>
      <vt:lpstr>ІНШІ ВСТАНОВЛЕНІ НЕВІДПОВІДНОСТІ</vt:lpstr>
      <vt:lpstr>  ВПРОВАДЖЕННЯ ПРИРОДООХОРОННОЇ ПРОГРАМИ НА пп «СІГМА» </vt:lpstr>
      <vt:lpstr>ОРГАНІЗАЦІЯ ПРИРОДООХОРОННОЇ ДІЯЛЬНОСТІ НА ПП «СІГМА»</vt:lpstr>
      <vt:lpstr>ОРГАНІЗАЦІЯ ПРИРОДООХОРОННОЇ ДІЯЛЬНОСТІ НА ПП «СІГМА»</vt:lpstr>
      <vt:lpstr>ОРГАНІЗАЦІЯ ПРИРОДООХОРОННОЇ ДІЯЛЬНОСТІ НА ПП «СІГМА»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Проведення екологічного аудиту </dc:title>
  <dc:creator>Пользователь Windows</dc:creator>
  <cp:lastModifiedBy>Пользователь Windows</cp:lastModifiedBy>
  <cp:revision>18</cp:revision>
  <dcterms:created xsi:type="dcterms:W3CDTF">2018-10-18T13:23:38Z</dcterms:created>
  <dcterms:modified xsi:type="dcterms:W3CDTF">2018-10-19T14:23:04Z</dcterms:modified>
</cp:coreProperties>
</file>